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FF"/>
    <a:srgbClr val="990099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F6B563-1D43-4C8C-87A8-343143A85194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577FA-3999-4D05-8796-1B141CB8B6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41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577FA-3999-4D05-8796-1B141CB8B62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18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2.png"/><Relationship Id="rId3" Type="http://schemas.openxmlformats.org/officeDocument/2006/relationships/image" Target="../media/image36.jpeg"/><Relationship Id="rId7" Type="http://schemas.openxmlformats.org/officeDocument/2006/relationships/image" Target="../media/image38.jpeg"/><Relationship Id="rId12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40.jpeg"/><Relationship Id="rId5" Type="http://schemas.openxmlformats.org/officeDocument/2006/relationships/image" Target="../media/image37.jpeg"/><Relationship Id="rId10" Type="http://schemas.openxmlformats.org/officeDocument/2006/relationships/image" Target="../media/image25.jpeg"/><Relationship Id="rId4" Type="http://schemas.openxmlformats.org/officeDocument/2006/relationships/image" Target="../media/image21.jpeg"/><Relationship Id="rId9" Type="http://schemas.openxmlformats.org/officeDocument/2006/relationships/image" Target="../media/image23.jpeg"/><Relationship Id="rId1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rat\Desktop\846926eff48c549b846ed26392708e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821" y="0"/>
            <a:ext cx="9197821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71802" y="928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00100" y="571480"/>
            <a:ext cx="8143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«Средняя общеобразовательная школа им. Г.Г.Гарифуллина с.Ядыгерь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Кукморского муниципального района Республики Татарстан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2071678"/>
            <a:ext cx="4706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Районный семинар библиотекарей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23 мая 2018 года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3143248"/>
            <a:ext cx="7858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«Методика организации повышения читательской компетентности учащихся в рамках реализации ФГОС»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8" descr="логотип (совенок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1500188" cy="1368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785794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            3.  Конкурс – «Шифровальщик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728" y="2000240"/>
            <a:ext cx="55721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Расшифруйте названия ракет: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«Н И П»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«Ф И С»</a:t>
            </a: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</a:rPr>
              <a:t> «З И Н»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67740" y="142852"/>
            <a:ext cx="5933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4. Конкурс «Загадочный»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928670"/>
            <a:ext cx="82153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1. Поверну волшебный круг                  Подаётся голосок                      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И меня услышит друг                          Он бежит по проводам -                                         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Через поле и лесок                               Скажешь здесь, а слышно там.                                             </a:t>
            </a:r>
          </a:p>
          <a:p>
            <a:endParaRPr lang="ru-RU" sz="2000" b="1" dirty="0" smtClean="0"/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  На малину налетели                            И скорей из огорода !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     Поклевать её хотели,                           А урод стоит на палке,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     Но увидели урода -                              С бородою из мочалки</a:t>
            </a: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3. На коровьем молоке 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Сварили мы её в горшке.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Она сытая, густая,      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4.  Птичка-невеличка,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Ох и вкусная какая!        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Носик стальной,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               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Хвостик льняной.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                                       </a:t>
            </a:r>
          </a:p>
          <a:p>
            <a:r>
              <a:rPr lang="ru-RU" sz="2000" b="1" dirty="0" smtClean="0"/>
              <a:t>                                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571480"/>
            <a:ext cx="77153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5. Вильнёт хвостом туда – сюда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   И нет её, и нет следа.</a:t>
            </a:r>
          </a:p>
          <a:p>
            <a:r>
              <a:rPr lang="ru-RU" sz="2000" b="1" dirty="0" smtClean="0"/>
              <a:t> 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6. Не летает, не жужжит –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Жук по улице бежит.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и горят в глазах жука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Два блестящих огонька</a:t>
            </a:r>
          </a:p>
          <a:p>
            <a:endParaRPr lang="ru-RU" sz="2000" b="1" dirty="0" smtClean="0"/>
          </a:p>
          <a:p>
            <a:r>
              <a:rPr lang="ru-RU" sz="2000" b="1" dirty="0" smtClean="0">
                <a:solidFill>
                  <a:srgbClr val="FF0000"/>
                </a:solidFill>
              </a:rPr>
              <a:t>7. С хозяином дружит, дом сторожит,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   Живёт под крылечком, хвостик колечком.</a:t>
            </a:r>
          </a:p>
          <a:p>
            <a:endParaRPr lang="ru-RU" sz="2000" b="1" dirty="0" smtClean="0"/>
          </a:p>
          <a:p>
            <a:r>
              <a:rPr lang="ru-RU" sz="2000" b="1" dirty="0" smtClean="0">
                <a:solidFill>
                  <a:srgbClr val="7030A0"/>
                </a:solidFill>
              </a:rPr>
              <a:t>8. На грядке – длинный и зелёный.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А в кадке – желтый и солёный.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5" name="Picture 4" descr="C:\Users\Marat\Desktop\6ba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85728"/>
            <a:ext cx="1627191" cy="2262981"/>
          </a:xfrm>
          <a:prstGeom prst="rect">
            <a:avLst/>
          </a:prstGeom>
          <a:noFill/>
        </p:spPr>
      </p:pic>
      <p:pic>
        <p:nvPicPr>
          <p:cNvPr id="7" name="Picture 5" descr="C:\Users\Marat\Desktop\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57166"/>
            <a:ext cx="1731840" cy="2250484"/>
          </a:xfrm>
          <a:prstGeom prst="rect">
            <a:avLst/>
          </a:prstGeom>
          <a:noFill/>
        </p:spPr>
      </p:pic>
      <p:pic>
        <p:nvPicPr>
          <p:cNvPr id="8" name="Picture 6" descr="C:\Users\Marat\Desktop\7ad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2571744"/>
            <a:ext cx="1589560" cy="2071702"/>
          </a:xfrm>
          <a:prstGeom prst="rect">
            <a:avLst/>
          </a:prstGeom>
          <a:noFill/>
        </p:spPr>
      </p:pic>
      <p:pic>
        <p:nvPicPr>
          <p:cNvPr id="9" name="Picture 7" descr="C:\Users\Marat\Desktop\0_69a65_26d1aae2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2643182"/>
            <a:ext cx="1571636" cy="2123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</a:t>
            </a:r>
            <a:endParaRPr lang="ru-RU" dirty="0"/>
          </a:p>
        </p:txBody>
      </p:sp>
      <p:pic>
        <p:nvPicPr>
          <p:cNvPr id="1026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29" y="0"/>
            <a:ext cx="91529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57356" y="428604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5.  Конкурс «Мозаика»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571612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Составить из этих слов названия рассказов Н.Носова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428868"/>
            <a:ext cx="83582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Слова:</a:t>
            </a:r>
            <a:r>
              <a:rPr lang="ru-RU" sz="2800" dirty="0" smtClean="0"/>
              <a:t> 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живая, Мишкина, семейка, каша, бенгальские, я, огни, про, наш, Гену, каток, на, охотника, горке, задача, Шурик, про, Федина, репку, три, шляпа, веселая, и, помогаю, у, дедушки.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29" y="0"/>
            <a:ext cx="91529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285728"/>
            <a:ext cx="857256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Ответы конкурса «Мозаика»</a:t>
            </a:r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002060"/>
                </a:solidFill>
              </a:rPr>
              <a:t>«Живая шляпа»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«Мишкина каша»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«Бенгальские огни»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«Про Гену»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«Наш каток»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«На горке»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«Федина задача»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«Шурик у дедушки»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«Про репку»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«Три охотника»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«Веселая  семейка»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«И я помогаю»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C:\Users\Marat\Desktop\носов\kniga_detskay_zivay_hlyp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000108"/>
            <a:ext cx="135732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Marat\Desktop\носов\origina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000108"/>
            <a:ext cx="128588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Marat\Desktop\носов\480916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58" y="928670"/>
            <a:ext cx="1285885" cy="161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ozon-st.cdn.ngenix.net/multimedia/10116986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4286256"/>
            <a:ext cx="1303337" cy="1574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jili-bili.ru/files/labirint/big/7784202lab3v41126209052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2571744"/>
            <a:ext cx="1928826" cy="144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arat\Desktop\носов3\B-14453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29322" y="928670"/>
            <a:ext cx="150019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Marat\Desktop\носов3\4699980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4286256"/>
            <a:ext cx="135732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Marat\Desktop\носов\9 (1)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4" y="4286256"/>
            <a:ext cx="1370013" cy="159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Marat\Desktop\носов\346411_1.jpe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2643182"/>
            <a:ext cx="1398589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C:\Users\Marat\Desktop\slide_6.jpg"/>
          <p:cNvPicPr>
            <a:picLocks noChangeAspect="1" noChangeArrowheads="1"/>
          </p:cNvPicPr>
          <p:nvPr/>
        </p:nvPicPr>
        <p:blipFill>
          <a:blip r:embed="rId12" cstate="print"/>
          <a:srcRect l="16188" t="1287" r="26883" b="4292"/>
          <a:stretch>
            <a:fillRect/>
          </a:stretch>
        </p:blipFill>
        <p:spPr bwMode="auto">
          <a:xfrm>
            <a:off x="3214678" y="2571744"/>
            <a:ext cx="1571636" cy="1714512"/>
          </a:xfrm>
          <a:prstGeom prst="rect">
            <a:avLst/>
          </a:prstGeom>
          <a:noFill/>
        </p:spPr>
      </p:pic>
      <p:pic>
        <p:nvPicPr>
          <p:cNvPr id="16" name="Picture 7" descr="C:\Users\Marat\Desktop\nash_katok.png"/>
          <p:cNvPicPr>
            <a:picLocks noChangeAspect="1" noChangeArrowheads="1"/>
          </p:cNvPicPr>
          <p:nvPr/>
        </p:nvPicPr>
        <p:blipFill>
          <a:blip r:embed="rId13" cstate="print"/>
          <a:srcRect l="16667" t="4167" r="16667"/>
          <a:stretch>
            <a:fillRect/>
          </a:stretch>
        </p:blipFill>
        <p:spPr bwMode="auto">
          <a:xfrm>
            <a:off x="3286116" y="4429132"/>
            <a:ext cx="1357322" cy="1643074"/>
          </a:xfrm>
          <a:prstGeom prst="rect">
            <a:avLst/>
          </a:prstGeom>
          <a:noFill/>
        </p:spPr>
      </p:pic>
      <p:pic>
        <p:nvPicPr>
          <p:cNvPr id="17" name="Picture 8" descr="C:\Users\Marat\Desktop\0004-012-Nosov-Nikolaj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43042" y="4929198"/>
            <a:ext cx="1407739" cy="1685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29" y="0"/>
            <a:ext cx="915292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85852" y="214290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6.  Конкурс «Профессии коротышек»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071546"/>
            <a:ext cx="72866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Вспомнить и назвать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профессии коротышек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Пулька (О . . . . . К )</a:t>
            </a:r>
          </a:p>
          <a:p>
            <a:pPr>
              <a:buFontTx/>
              <a:buChar char="-"/>
            </a:pPr>
            <a:r>
              <a:rPr lang="ru-RU" sz="2400" dirty="0" err="1" smtClean="0">
                <a:solidFill>
                  <a:srgbClr val="002060"/>
                </a:solidFill>
              </a:rPr>
              <a:t>Звёздочкин</a:t>
            </a:r>
            <a:r>
              <a:rPr lang="ru-RU" sz="2400" dirty="0" smtClean="0">
                <a:solidFill>
                  <a:srgbClr val="002060"/>
                </a:solidFill>
              </a:rPr>
              <a:t> ( А . . . . . . М)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Винтик и </a:t>
            </a:r>
            <a:r>
              <a:rPr lang="ru-RU" sz="2400" dirty="0" err="1" smtClean="0">
                <a:solidFill>
                  <a:srgbClr val="002060"/>
                </a:solidFill>
              </a:rPr>
              <a:t>Шпунтик</a:t>
            </a:r>
            <a:r>
              <a:rPr lang="ru-RU" sz="2400" dirty="0" smtClean="0">
                <a:solidFill>
                  <a:srgbClr val="002060"/>
                </a:solidFill>
              </a:rPr>
              <a:t> (М . . . . . . И)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Свистулькин</a:t>
            </a:r>
            <a:r>
              <a:rPr lang="ru-RU" sz="2400" dirty="0" smtClean="0">
                <a:solidFill>
                  <a:srgbClr val="002060"/>
                </a:solidFill>
              </a:rPr>
              <a:t> (М . . . . . . . . Р)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Тюбик (Х . . . . . . К)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Пилюлькин (В . . Ч)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Кубик (А . . . . . . . . Р)</a:t>
            </a:r>
          </a:p>
          <a:p>
            <a:pPr>
              <a:buFontTx/>
              <a:buChar char="-"/>
            </a:pPr>
            <a:r>
              <a:rPr lang="ru-RU" sz="2400" dirty="0" err="1" smtClean="0">
                <a:solidFill>
                  <a:srgbClr val="002060"/>
                </a:solidFill>
              </a:rPr>
              <a:t>Караулькин</a:t>
            </a:r>
            <a:r>
              <a:rPr lang="ru-RU" sz="2400" dirty="0" smtClean="0">
                <a:solidFill>
                  <a:srgbClr val="002060"/>
                </a:solidFill>
              </a:rPr>
              <a:t> (М . . . . . . . . Р)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8" name="Picture 2" descr="C:\Users\Marat\Desktop\le_avventure_di_neznajka_e_i_suoi_amici_2_1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000108"/>
            <a:ext cx="4182695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Marat\Desktop\e12475b82280008a5023ec47e8022dd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942545"/>
            <a:ext cx="4164935" cy="2915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500042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7.  Конкурс «Поэтический»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1643050"/>
            <a:ext cx="814393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Задание – сочинить стихотворение (двустишие)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с предложенными рифмами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котёнок – ребёнок;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речка – печка;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шар – комар;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бочка – точка;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огурец - молодец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C:\Users\Marat\Desktop\p56_neznay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071679"/>
            <a:ext cx="2759765" cy="391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85852" y="285728"/>
            <a:ext cx="5357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8. Отгадайте кроссворд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5" y="928670"/>
          <a:ext cx="4929223" cy="3429027"/>
        </p:xfrm>
        <a:graphic>
          <a:graphicData uri="http://schemas.openxmlformats.org/drawingml/2006/table">
            <a:tbl>
              <a:tblPr/>
              <a:tblGrid>
                <a:gridCol w="399562"/>
                <a:gridCol w="384196"/>
                <a:gridCol w="357301"/>
                <a:gridCol w="399562"/>
                <a:gridCol w="357301"/>
                <a:gridCol w="384196"/>
                <a:gridCol w="414930"/>
                <a:gridCol w="399562"/>
                <a:gridCol w="384196"/>
                <a:gridCol w="384196"/>
                <a:gridCol w="353460"/>
                <a:gridCol w="357301"/>
                <a:gridCol w="353460"/>
              </a:tblGrid>
              <a:tr h="587292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0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568348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940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940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5181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286380" y="714356"/>
            <a:ext cx="38576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1. Гостиница, в которой Незнайку, как космонавта, встречало много лунных коротышек. (И…..Д)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2. Коротышка, который видел, как ночью Незнайка и Пончик шли к ракете. (Р…..К)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3. Коротышка, который дружил с Винтиком. (Ш….К)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4. Коротышка, который некоторое время дружил с Незнайкой, а потом предал его. (Ж…О)</a:t>
            </a:r>
          </a:p>
          <a:p>
            <a:r>
              <a:rPr lang="ru-RU" b="1" dirty="0" smtClean="0">
                <a:solidFill>
                  <a:srgbClr val="FF00FF"/>
                </a:solidFill>
              </a:rPr>
              <a:t>5. Коротышка, сбежавший от Спруте с миллионом его денег. (К…Е)</a:t>
            </a:r>
          </a:p>
          <a:p>
            <a:r>
              <a:rPr lang="ru-RU" b="1" dirty="0" smtClean="0">
                <a:solidFill>
                  <a:srgbClr val="990099"/>
                </a:solidFill>
              </a:rPr>
              <a:t>6. Астроном, который гостил в космическом городке. (А…А)</a:t>
            </a:r>
            <a:endParaRPr lang="ru-RU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4414" y="357166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9. Блицтурнир. Отвечаем по очереди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928670"/>
            <a:ext cx="82868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Вспомните рассказ, название которого состоит из трех одинаковых слов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FF"/>
                </a:solidFill>
              </a:rPr>
              <a:t>Феде Рыбкину никак не удавалось решить задачу по арифметике: ему мешали король с блохой, титулярный советник, колокольчик, алмазы в пещерах. Что нужно было сделать Феде, чтобы решить задачу? 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C00000"/>
                </a:solidFill>
              </a:rPr>
              <a:t>Как звали кота в рассказе «Живая шляпа»?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FF"/>
                </a:solidFill>
              </a:rPr>
              <a:t>Что помогло ребятам из рассказа «Огородники» получить хороший урожай? 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В рассказе «На горке» мальчик Котька решил покататься с горки, но всё время падал. Почему?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FF"/>
                </a:solidFill>
              </a:rPr>
              <a:t>Куда исчез леденец, который мама обещала дать Мише за хорошее поведение?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Кого и в каком произведении называли так: Николадзе, Микула </a:t>
            </a:r>
            <a:r>
              <a:rPr lang="ru-RU" b="1" dirty="0" err="1" smtClean="0">
                <a:solidFill>
                  <a:srgbClr val="FF0000"/>
                </a:solidFill>
              </a:rPr>
              <a:t>Селянинович</a:t>
            </a:r>
            <a:r>
              <a:rPr lang="ru-RU" b="1" dirty="0" smtClean="0">
                <a:solidFill>
                  <a:srgbClr val="FF0000"/>
                </a:solidFill>
              </a:rPr>
              <a:t>, Миклухо-Маклай, </a:t>
            </a:r>
            <a:r>
              <a:rPr lang="ru-RU" b="1" dirty="0" err="1" smtClean="0">
                <a:solidFill>
                  <a:srgbClr val="FF0000"/>
                </a:solidFill>
              </a:rPr>
              <a:t>Николаки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0066FF"/>
                </a:solidFill>
              </a:rPr>
              <a:t>Город в котором родился Н.Носов?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Назовите  слово, которое постоянно повторял Пончик, когда встретился со своими друзьями.</a:t>
            </a:r>
          </a:p>
          <a:p>
            <a:pPr>
              <a:buFontTx/>
              <a:buChar char="-"/>
            </a:pPr>
            <a:r>
              <a:rPr lang="ru-RU" b="1" dirty="0" smtClean="0"/>
              <a:t>Во сколько раз сила тяжесть на Луне меньше, чем на Земле?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428604"/>
            <a:ext cx="82868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Кому космонавты дали целый мешок семян?</a:t>
            </a:r>
          </a:p>
          <a:p>
            <a:pPr>
              <a:buFontTx/>
              <a:buChar char="-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66FF"/>
                </a:solidFill>
              </a:rPr>
              <a:t>Кто подорвал ракету?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Над каким лунным городом летели </a:t>
            </a:r>
            <a:r>
              <a:rPr lang="ru-RU" sz="2000" b="1" dirty="0" err="1" smtClean="0">
                <a:solidFill>
                  <a:srgbClr val="C00000"/>
                </a:solidFill>
              </a:rPr>
              <a:t>Знайка</a:t>
            </a:r>
            <a:r>
              <a:rPr lang="ru-RU" sz="2000" b="1" dirty="0" smtClean="0">
                <a:solidFill>
                  <a:srgbClr val="C00000"/>
                </a:solidFill>
              </a:rPr>
              <a:t> и его друзья?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66FF"/>
                </a:solidFill>
              </a:rPr>
              <a:t>Кого посадили в мешок и замкнули в погребе?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Какую скорость должна иметь ракета, чтобы преодолеть силу земного притяжения?</a:t>
            </a:r>
          </a:p>
          <a:p>
            <a:endParaRPr lang="ru-RU" sz="2000" b="1" dirty="0" smtClean="0">
              <a:solidFill>
                <a:srgbClr val="0066FF"/>
              </a:solidFill>
            </a:endParaRP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Как называлась гостиница, в которой постоянно высовывались язычки и требовали </a:t>
            </a:r>
            <a:r>
              <a:rPr lang="ru-RU" sz="2000" b="1" dirty="0" err="1" smtClean="0">
                <a:solidFill>
                  <a:srgbClr val="C00000"/>
                </a:solidFill>
              </a:rPr>
              <a:t>сантиков</a:t>
            </a:r>
            <a:r>
              <a:rPr lang="ru-RU" sz="2000" b="1" dirty="0" smtClean="0">
                <a:solidFill>
                  <a:srgbClr val="C00000"/>
                </a:solidFill>
              </a:rPr>
              <a:t>?</a:t>
            </a:r>
          </a:p>
          <a:p>
            <a:pPr>
              <a:buFontTx/>
              <a:buChar char="-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66FF"/>
                </a:solidFill>
              </a:rPr>
              <a:t>В каком году родился Н.Носов</a:t>
            </a:r>
          </a:p>
          <a:p>
            <a:pPr>
              <a:buFontTx/>
              <a:buChar char="-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Коротышка, с которым Незнайка познакомился на Луне?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0066FF"/>
                </a:solidFill>
              </a:rPr>
              <a:t>Коротышка, который первым делом покупал акции?</a:t>
            </a:r>
          </a:p>
          <a:p>
            <a:pPr>
              <a:buFontTx/>
              <a:buChar char="-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Денежные единицы на Луне?</a:t>
            </a:r>
          </a:p>
          <a:p>
            <a:pPr>
              <a:buFontTx/>
              <a:buChar char="-"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66FF"/>
                </a:solidFill>
              </a:rPr>
              <a:t>Как звали собачку, которую купали трижды в день?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</a:rPr>
              <a:t>Что продавал Пончик на Луне?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3" descr="C:\Users\Marat\Desktop\228541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214686"/>
            <a:ext cx="1894679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arat\Desktop\846926eff48c549b846ed26392708ee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05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642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" name="Picture 8" descr="C:\Users\Marat\Desktop\image.jpg"/>
          <p:cNvPicPr>
            <a:picLocks noChangeAspect="1" noChangeArrowheads="1"/>
          </p:cNvPicPr>
          <p:nvPr/>
        </p:nvPicPr>
        <p:blipFill>
          <a:blip r:embed="rId3" cstate="print"/>
          <a:srcRect l="22222" r="13889"/>
          <a:stretch>
            <a:fillRect/>
          </a:stretch>
        </p:blipFill>
        <p:spPr bwMode="auto">
          <a:xfrm>
            <a:off x="857224" y="1428736"/>
            <a:ext cx="2214567" cy="2599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00364" y="357166"/>
            <a:ext cx="57864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Читайте! Пусть в Вашей  жизни не будет ни одного дня, в который  бы Вы не прочитали  хотя бы одну страницу из новой книги»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К.Паустовский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8" descr="логотип (совенок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00188" cy="1368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E:\Фаниль фотографиялэр\735CANON\IMG_8284.JPG"/>
          <p:cNvPicPr>
            <a:picLocks noChangeAspect="1" noChangeArrowheads="1"/>
          </p:cNvPicPr>
          <p:nvPr/>
        </p:nvPicPr>
        <p:blipFill>
          <a:blip r:embed="rId5" cstate="print"/>
          <a:srcRect l="3294" r="19686"/>
          <a:stretch>
            <a:fillRect/>
          </a:stretch>
        </p:blipFill>
        <p:spPr bwMode="auto">
          <a:xfrm>
            <a:off x="214282" y="4000504"/>
            <a:ext cx="2571768" cy="2296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500430" y="2285992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Педагог-библиотекарь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Дусбабаева Мукарам Махмадалиевна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5" descr="P1050089"/>
          <p:cNvPicPr>
            <a:picLocks noChangeAspect="1" noChangeArrowheads="1"/>
          </p:cNvPicPr>
          <p:nvPr/>
        </p:nvPicPr>
        <p:blipFill>
          <a:blip r:embed="rId6" cstate="print"/>
          <a:srcRect l="18750" r="9374"/>
          <a:stretch>
            <a:fillRect/>
          </a:stretch>
        </p:blipFill>
        <p:spPr bwMode="auto">
          <a:xfrm>
            <a:off x="2857488" y="4071942"/>
            <a:ext cx="2357454" cy="208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52" name="Picture 8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85786" y="500042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10.  Последний конкурс – «Грамотей»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596" y="1643050"/>
            <a:ext cx="79296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Прочитайте объявление. Кто мог дать такое объявление?</a:t>
            </a:r>
          </a:p>
          <a:p>
            <a:endParaRPr lang="ru-RU" b="1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«ПАЙДИТЕ ТУДА, НИЗНАЮ КУДА, ПРИНИСИТЕТО, НИЗНАЮ ШТО.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ПРИЗ - НИЗНАЮ КАКОЙ»</a:t>
            </a:r>
          </a:p>
          <a:p>
            <a:endParaRPr lang="ru-RU" b="1" dirty="0" smtClean="0"/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Исправьте ошибки.</a:t>
            </a:r>
          </a:p>
          <a:p>
            <a:endParaRPr lang="ru-RU" dirty="0"/>
          </a:p>
        </p:txBody>
      </p:sp>
      <p:pic>
        <p:nvPicPr>
          <p:cNvPr id="17" name="Picture 3" descr="C:\Users\Marat\Desktop\hqdefault.jpg"/>
          <p:cNvPicPr>
            <a:picLocks noChangeAspect="1" noChangeArrowheads="1"/>
          </p:cNvPicPr>
          <p:nvPr/>
        </p:nvPicPr>
        <p:blipFill>
          <a:blip r:embed="rId3" cstate="print"/>
          <a:srcRect l="4788" t="7439" r="39351" b="5312"/>
          <a:stretch>
            <a:fillRect/>
          </a:stretch>
        </p:blipFill>
        <p:spPr bwMode="auto">
          <a:xfrm>
            <a:off x="5500694" y="3643314"/>
            <a:ext cx="250033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3" name="Picture 5" descr="C:\Users\Marat\Desktop\top-school-children-yellow-background-place-for-text-stock-vector-phot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57290" y="2071678"/>
            <a:ext cx="671517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А теперь подведём итоги.  Слово жюри</a:t>
            </a:r>
          </a:p>
          <a:p>
            <a:pPr algn="ctr"/>
            <a:endParaRPr lang="ru-RU" sz="28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</a:rPr>
              <a:t>ВСЕМ СПАСИБО!   </a:t>
            </a:r>
          </a:p>
          <a:p>
            <a:pPr algn="ctr"/>
            <a:endParaRPr lang="ru-RU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ПОБЕДИЛА      ДРУЖБА!</a:t>
            </a:r>
            <a:endParaRPr lang="ru-RU" sz="3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M:\семинар 2018\обои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9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214290"/>
            <a:ext cx="8643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Республиканский  конкурс-выставка детского творчества</a:t>
            </a:r>
            <a:endParaRPr lang="ru-RU" sz="1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Весёлые истории фантазёров</a:t>
            </a:r>
            <a:r>
              <a:rPr lang="ru-RU" sz="1600" b="1" dirty="0" smtClean="0">
                <a:solidFill>
                  <a:srgbClr val="008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1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посвящённого 105-летию Виктора Драгунского и 110-летию Николая Носова</a:t>
            </a:r>
            <a:endParaRPr lang="ru-RU" sz="1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</a:t>
            </a:r>
            <a:r>
              <a:rPr lang="en-US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 Республиканского конкурса </a:t>
            </a:r>
            <a:endParaRPr lang="ru-RU" sz="1400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исследовательских работ и проектов  школьников </a:t>
            </a:r>
            <a:r>
              <a:rPr lang="ru-RU" sz="1600" b="1" dirty="0" smtClean="0">
                <a:solidFill>
                  <a:srgbClr val="008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Дебют в науке</a:t>
            </a:r>
            <a:r>
              <a:rPr lang="ru-RU" sz="1600" b="1" dirty="0" smtClean="0">
                <a:solidFill>
                  <a:srgbClr val="008000"/>
                </a:solidFill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8000"/>
                </a:solidFill>
                <a:ea typeface="Times New Roman" pitchFamily="18" charset="0"/>
                <a:cs typeface="Times New Roman" pitchFamily="18" charset="0"/>
              </a:rPr>
              <a:t> в г. Нижнекамске</a:t>
            </a:r>
            <a:endParaRPr lang="ru-RU" sz="1600" dirty="0">
              <a:solidFill>
                <a:srgbClr val="008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623107"/>
            <a:ext cx="86439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2000240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Номинация: Обложки  книг по произведениям Н.Носова и В.Драгунского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466728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Название работы: «Листая страницы произведений Н.Носова, изучаем алфавит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33" name="Picture 9" descr="M:\проект нижнекамск печать\фото проект\image (2).jpg"/>
          <p:cNvPicPr>
            <a:picLocks noChangeAspect="1" noChangeArrowheads="1"/>
          </p:cNvPicPr>
          <p:nvPr/>
        </p:nvPicPr>
        <p:blipFill>
          <a:blip r:embed="rId3" cstate="print"/>
          <a:srcRect l="6383" r="4256" b="29078"/>
          <a:stretch>
            <a:fillRect/>
          </a:stretch>
        </p:blipFill>
        <p:spPr bwMode="auto">
          <a:xfrm>
            <a:off x="571472" y="2928934"/>
            <a:ext cx="2643206" cy="1573354"/>
          </a:xfrm>
          <a:prstGeom prst="rect">
            <a:avLst/>
          </a:prstGeom>
          <a:noFill/>
        </p:spPr>
      </p:pic>
      <p:pic>
        <p:nvPicPr>
          <p:cNvPr id="1034" name="Picture 10" descr="M:\проект нижнекамск печать\фото проект\image (1).jpg"/>
          <p:cNvPicPr>
            <a:picLocks noChangeAspect="1" noChangeArrowheads="1"/>
          </p:cNvPicPr>
          <p:nvPr/>
        </p:nvPicPr>
        <p:blipFill>
          <a:blip r:embed="rId4" cstate="print"/>
          <a:srcRect l="15686" t="5229" r="17646" b="24183"/>
          <a:stretch>
            <a:fillRect/>
          </a:stretch>
        </p:blipFill>
        <p:spPr bwMode="auto">
          <a:xfrm>
            <a:off x="4000496" y="3000372"/>
            <a:ext cx="2159015" cy="1714512"/>
          </a:xfrm>
          <a:prstGeom prst="rect">
            <a:avLst/>
          </a:prstGeom>
          <a:noFill/>
        </p:spPr>
      </p:pic>
      <p:pic>
        <p:nvPicPr>
          <p:cNvPr id="1035" name="Picture 11" descr="M:\проект нижнекамск печать\фото проект\image (4).jpg"/>
          <p:cNvPicPr>
            <a:picLocks noChangeAspect="1" noChangeArrowheads="1"/>
          </p:cNvPicPr>
          <p:nvPr/>
        </p:nvPicPr>
        <p:blipFill>
          <a:blip r:embed="rId5" cstate="print"/>
          <a:srcRect r="12381" b="20000"/>
          <a:stretch>
            <a:fillRect/>
          </a:stretch>
        </p:blipFill>
        <p:spPr bwMode="auto">
          <a:xfrm>
            <a:off x="6858016" y="3000372"/>
            <a:ext cx="1525712" cy="1857388"/>
          </a:xfrm>
          <a:prstGeom prst="rect">
            <a:avLst/>
          </a:prstGeom>
          <a:noFill/>
        </p:spPr>
      </p:pic>
      <p:pic>
        <p:nvPicPr>
          <p:cNvPr id="17" name="Рисунок 16"/>
          <p:cNvPicPr/>
          <p:nvPr/>
        </p:nvPicPr>
        <p:blipFill>
          <a:blip r:embed="rId6" cstate="print"/>
          <a:srcRect l="13308" t="4273" r="37788" b="41453"/>
          <a:stretch>
            <a:fillRect/>
          </a:stretch>
        </p:blipFill>
        <p:spPr bwMode="auto">
          <a:xfrm>
            <a:off x="785786" y="4438650"/>
            <a:ext cx="29051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M:\грамоты\Рахимова.jpg"/>
          <p:cNvPicPr>
            <a:picLocks noChangeAspect="1" noChangeArrowheads="1"/>
          </p:cNvPicPr>
          <p:nvPr/>
        </p:nvPicPr>
        <p:blipFill>
          <a:blip r:embed="rId7" cstate="print"/>
          <a:srcRect b="51701"/>
          <a:stretch>
            <a:fillRect/>
          </a:stretch>
        </p:blipFill>
        <p:spPr bwMode="auto">
          <a:xfrm>
            <a:off x="4786314" y="4672010"/>
            <a:ext cx="3199655" cy="2185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arat\Desktop\846926eff48c549b846ed26392708ee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285728"/>
            <a:ext cx="8858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Литературная игра, посвященная  110-летнему юбилею Н.Носова</a:t>
            </a:r>
          </a:p>
          <a:p>
            <a:pPr algn="ctr"/>
            <a:r>
              <a:rPr lang="ru-RU" sz="2400" i="1" dirty="0" smtClean="0">
                <a:solidFill>
                  <a:srgbClr val="C00000"/>
                </a:solidFill>
              </a:rPr>
              <a:t>«Он любил детство в людях»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928802"/>
            <a:ext cx="89297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вызвать интерес к чтению книг; расширить знания детей о писателе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Николае Носове и его произведениях; подвести итоги работы над книгой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Н.Носова «Незнайка на Луне»; развивать читательские способности;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совершать диалогическое и монологическое говорение; воспитывать  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желание   беречь и ценить дружбу.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857628"/>
            <a:ext cx="85725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пробудить читательский интерес к автору;   расширить    кругозор;    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повысить культуру чтения.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43108" y="1214422"/>
            <a:ext cx="571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Эпиграф: «Дружба – большая сила»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4714885"/>
            <a:ext cx="450059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Адресность читательской аудитории:   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обучающиеся  1-6 классов общеобразовательной школы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Picture 8" descr="логотип (совенок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14357"/>
            <a:ext cx="1285874" cy="1172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Николай Николаевич  Нос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0"/>
            <a:ext cx="2500330" cy="285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Marat\Desktop\носов\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7160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Marat\Desktop\носов\7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357562"/>
            <a:ext cx="16430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Marat\Desktop\носов\0015-022-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00232" y="1714488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Marat\Desktop\носов\1301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14488"/>
            <a:ext cx="150018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Marat\Desktop\носов\978-5-389-11120-2-900x900.jpg"/>
          <p:cNvPicPr/>
          <p:nvPr/>
        </p:nvPicPr>
        <p:blipFill>
          <a:blip r:embed="rId8" cstate="print"/>
          <a:srcRect l="12000" t="7712" r="12000"/>
          <a:stretch>
            <a:fillRect/>
          </a:stretch>
        </p:blipFill>
        <p:spPr bwMode="auto">
          <a:xfrm>
            <a:off x="2071670" y="-214338"/>
            <a:ext cx="1428760" cy="192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Marat\Desktop\носов\94d9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14744" y="2500306"/>
            <a:ext cx="157163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Marat\Desktop\носов\169626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286124"/>
            <a:ext cx="164304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Marat\Desktop\носов\1007179734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00760" y="2714620"/>
            <a:ext cx="135732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0" y="5214950"/>
            <a:ext cx="2857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Родился в Киеве 23 ноября 1908 года в семье актера. Сочинять сказки и рассказы он начал в 1938 году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 descr="C:\Users\Marat\Desktop\носов\original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45399" y="2714620"/>
            <a:ext cx="1498601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ozon-st.cdn.ngenix.net/multimedia/1011698657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58148" y="4643447"/>
            <a:ext cx="150019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Marat\Desktop\носов3\46999800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15074" y="4714884"/>
            <a:ext cx="1503364" cy="180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Marat\Desktop\носов\coverbig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643438" y="3214686"/>
            <a:ext cx="1576390" cy="173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000760" y="235743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Николай Николаевич Носов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Рисунок 25" descr="C:\Users\Marat\Desktop\носов\9 (1)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00760" y="0"/>
            <a:ext cx="1571636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Marat\Desktop\носов\3387679_sbig1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786710" y="0"/>
            <a:ext cx="1643074" cy="2130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Marat\Desktop\носов3\253322_33140857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286248" y="4929150"/>
            <a:ext cx="1597027" cy="19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Marat\Desktop\3443348_sbig1.jpg"/>
          <p:cNvPicPr>
            <a:picLocks noGrp="1" noChangeAspect="1" noChangeArrowheads="1"/>
          </p:cNvPicPr>
          <p:nvPr>
            <p:ph idx="1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43174" y="4786321"/>
            <a:ext cx="1518789" cy="1961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 descr="C:\Users\Marat\Desktop\846926eff48c549b846ed26392708ee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" name="Picture 3" descr="C:\Users\Marat\Desktop\0-Kniga-Eksmo-Nosov-N-N-Priklyucheniya-Neznayki-i-ego-druzey-il-O-Zobninoy-Neznayka-i-ego-druzya-podarochnye-izdaniya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428604"/>
            <a:ext cx="2571768" cy="3143272"/>
          </a:xfrm>
          <a:prstGeom prst="rect">
            <a:avLst/>
          </a:prstGeom>
          <a:noFill/>
        </p:spPr>
      </p:pic>
      <p:pic>
        <p:nvPicPr>
          <p:cNvPr id="7" name="Picture 4" descr="C:\Users\Marat\Desktop\Neznayka_v_Solnechnom_Gorode_il_O_Zobninoy-49916-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143116"/>
            <a:ext cx="2786082" cy="3214709"/>
          </a:xfrm>
          <a:prstGeom prst="rect">
            <a:avLst/>
          </a:prstGeom>
          <a:noFill/>
        </p:spPr>
      </p:pic>
      <p:pic>
        <p:nvPicPr>
          <p:cNvPr id="8" name="Picture 6" descr="C:\Users\Marat\Desktop\8307.9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28604"/>
            <a:ext cx="2928958" cy="314130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143240" y="714356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Трилогия о Незнайке</a:t>
            </a:r>
            <a:endParaRPr lang="ru-RU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29" y="0"/>
            <a:ext cx="91529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85918" y="285728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1. Конкурс «Да - нет»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857232"/>
            <a:ext cx="8286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Незнайка просил прощение у Селедочки после того, как обидел её?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Профессор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Стекляшкин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видел, как Пончик и Незнайка шли ночью к ракете?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 Пончик нарочно запустил ракету?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Вторая ракета была многоступенчатой?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Космонавты сразу нашли Пончика?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Слышал ли что-либо Колосок о Незнайки?</a:t>
            </a:r>
          </a:p>
          <a:p>
            <a:pPr>
              <a:buFontTx/>
              <a:buChar char="-"/>
            </a:pP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Антикамень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защищал коротышек от состояния невесомости?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Полицейские разрешали садить семена гигантских растений?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Незнайка верил в дружбу?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«Бедлам» – общество синтетических продуктов?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 острове развлечений было грустно?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Скуперфильд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хотел достать семена табака, чтобы разбогатеть?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43174" y="0"/>
            <a:ext cx="2662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2. Викторина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71480"/>
            <a:ext cx="8429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1.На какой улице жили коротышки в Цветочном городе?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Незабудок            Б) Колокольчиков             В) Одуванчиков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2. Малыши и малышки очень любили музыку, а Гусля был замечательным музыкантом. Он играл на разных музыкальных инструментах. Незнайка ему завидовал. Какой музыкальный инструмент предложил Гусля Незнайки?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Барабан               Б)Балалайку               В) Гармошку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3. После того, как никто не захотел слушать Незнайкину музыку, он решил сделаться художником. Кто первым проснулся и увидел на стене свой портрет?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Пончик                Б) Торопыжка             В) Доктор Пилюлькин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4. Художника из Незнайки не получился, и он задумал сделаться поэтом и сочинять стихи. Сумел ли его учитель Цветик подобрать рифму к слову «пакля»?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Бакля, вакля                Б)  Гакля, дакля                   В) не нашел рифму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Marat\Desktop\SCfvWP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428604"/>
            <a:ext cx="85011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5. Однажды Винтик и </a:t>
            </a:r>
            <a:r>
              <a:rPr lang="ru-RU" b="1" dirty="0" err="1" smtClean="0">
                <a:solidFill>
                  <a:srgbClr val="002060"/>
                </a:solidFill>
              </a:rPr>
              <a:t>Шпунтик</a:t>
            </a:r>
            <a:r>
              <a:rPr lang="ru-RU" b="1" dirty="0" smtClean="0">
                <a:solidFill>
                  <a:srgbClr val="002060"/>
                </a:solidFill>
              </a:rPr>
              <a:t> никому ничего не сказали, закрылись у себя в мастерской и стали что-то мастерить. Целый месяц они пилили, строгали, клепали, паяли и никому ничего не показывали. Что они мастерили?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Пылесос                   Б) Автомобиль                 В) Воздушный шар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6. Сколько дней </a:t>
            </a:r>
            <a:r>
              <a:rPr lang="ru-RU" b="1" dirty="0" err="1" smtClean="0">
                <a:solidFill>
                  <a:srgbClr val="002060"/>
                </a:solidFill>
              </a:rPr>
              <a:t>Знайка</a:t>
            </a:r>
            <a:r>
              <a:rPr lang="ru-RU" b="1" dirty="0" smtClean="0">
                <a:solidFill>
                  <a:srgbClr val="002060"/>
                </a:solidFill>
              </a:rPr>
              <a:t> со своими друзьями делал воздушный шар?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Пять дней                 Б) Неделю                        В) Десять дней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7. Синеглазка привела Незнайку на кухню. Там был умывальник. Рядом на гвозде висело полотенце, а на полочке лежало мыло и зубной порошок. Но Незнайка сказал, что терпеть не может зубной порошок, потому что он…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А) Горький                    Б) Безвкусный                 В) Невкусный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 startAt="8"/>
            </a:pPr>
            <a:r>
              <a:rPr lang="ru-RU" b="1" dirty="0" smtClean="0">
                <a:solidFill>
                  <a:srgbClr val="002060"/>
                </a:solidFill>
              </a:rPr>
              <a:t>Через реку вел узенький мостик, похожий на длинный половичок, протянутый с одного берега реки на другой. Он был сделан из какой-то толстой и прочной материи. Из чего был сделан мост?</a:t>
            </a:r>
          </a:p>
          <a:p>
            <a:pPr marL="342900" indent="-342900"/>
            <a:r>
              <a:rPr lang="ru-RU" b="1" dirty="0" smtClean="0">
                <a:solidFill>
                  <a:srgbClr val="002060"/>
                </a:solidFill>
              </a:rPr>
              <a:t>  А) Из прутьев        Б) Из стеблей льна                В) Из коры березы     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1576</Words>
  <Application>Microsoft Office PowerPoint</Application>
  <PresentationFormat>Экран (4:3)</PresentationFormat>
  <Paragraphs>220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                                                                                       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Marat</cp:lastModifiedBy>
  <cp:revision>119</cp:revision>
  <dcterms:created xsi:type="dcterms:W3CDTF">2018-04-09T19:03:54Z</dcterms:created>
  <dcterms:modified xsi:type="dcterms:W3CDTF">2018-05-22T17:43:52Z</dcterms:modified>
</cp:coreProperties>
</file>